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sldIdLst>
    <p:sldId id="274" r:id="rId3"/>
    <p:sldId id="275" r:id="rId4"/>
    <p:sldId id="267" r:id="rId5"/>
    <p:sldId id="269" r:id="rId6"/>
    <p:sldId id="257" r:id="rId7"/>
    <p:sldId id="270" r:id="rId8"/>
    <p:sldId id="273"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13/09/1433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13/09/1433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ABB09-4A1D-463E-8065-109CC2B7EFAA}" type="datetimeFigureOut">
              <a:rPr lang="ar-SA" smtClean="0"/>
              <a:pPr/>
              <a:t>13/09/1433</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blipFill>
            <a:blip r:embed="rId2"/>
            <a:tile tx="0" ty="0" sx="100000" sy="100000" flip="none" algn="tl"/>
          </a:blipFill>
        </p:spPr>
        <p:txBody>
          <a:bodyPr anchor="ctr">
            <a:normAutofit fontScale="90000"/>
          </a:bodyPr>
          <a:lstStyle/>
          <a:p>
            <a:pPr algn="ctr"/>
            <a:r>
              <a:rPr lang="ar-SA" b="1" dirty="0" smtClean="0">
                <a:ln w="10541" cmpd="sng">
                  <a:solidFill>
                    <a:schemeClr val="accent1">
                      <a:shade val="88000"/>
                      <a:satMod val="110000"/>
                    </a:schemeClr>
                  </a:solidFill>
                  <a:prstDash val="solid"/>
                </a:ln>
                <a:solidFill>
                  <a:srgbClr val="00B0F0"/>
                </a:solidFill>
                <a:effectLst/>
              </a:rPr>
              <a:t>مشروع إنشاء مقر لفرع الشركة ومخازن ومصنع  بمدينة بنغازي</a:t>
            </a:r>
            <a:endParaRPr lang="en-US" dirty="0">
              <a:solidFill>
                <a:srgbClr val="00B0F0"/>
              </a:solidFill>
            </a:endParaRPr>
          </a:p>
        </p:txBody>
      </p:sp>
      <p:sp>
        <p:nvSpPr>
          <p:cNvPr id="25601" name="Rectangle 1"/>
          <p:cNvSpPr>
            <a:spLocks noChangeArrowheads="1"/>
          </p:cNvSpPr>
          <p:nvPr/>
        </p:nvSpPr>
        <p:spPr bwMode="auto">
          <a:xfrm>
            <a:off x="0" y="1164134"/>
            <a:ext cx="9144000" cy="5693866"/>
          </a:xfrm>
          <a:prstGeom prst="rect">
            <a:avLst/>
          </a:prstGeom>
          <a:blipFill>
            <a:blip r:embed="rId2">
              <a:duotone>
                <a:schemeClr val="accent5">
                  <a:shade val="45000"/>
                  <a:satMod val="135000"/>
                </a:schemeClr>
                <a:prstClr val="white"/>
              </a:duotone>
            </a:blip>
            <a:tile tx="0" ty="0" sx="100000" sy="100000" flip="none" algn="tl"/>
          </a:blipFill>
          <a:ln w="9525">
            <a:solidFill>
              <a:srgbClr val="FFFFCC"/>
            </a:solidFill>
            <a:miter lim="800000"/>
            <a:headEnd/>
            <a:tailEnd/>
          </a:ln>
          <a:effec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في إطار النهوض بالشركة ولما </a:t>
            </a:r>
            <a:r>
              <a:rPr lang="ar-SA" sz="2800" dirty="0" smtClean="0">
                <a:latin typeface="Calibri" pitchFamily="34" charset="0"/>
                <a:ea typeface="Calibri" pitchFamily="34" charset="0"/>
                <a:cs typeface="Arial" pitchFamily="34" charset="0"/>
              </a:rPr>
              <a:t>ت</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تطلبه طبيعة الأعمال التي تقوم</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بها</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فقد</a:t>
            </a:r>
            <a:r>
              <a:rPr kumimoji="0" lang="ar-SA" sz="2800" b="0" i="0" u="none" strike="noStrike" cap="none" normalizeH="0" dirty="0" smtClean="0">
                <a:ln>
                  <a:noFill/>
                </a:ln>
                <a:solidFill>
                  <a:schemeClr val="tx1"/>
                </a:solidFill>
                <a:effectLst/>
                <a:latin typeface="Calibri" pitchFamily="34" charset="0"/>
                <a:ea typeface="Calibri" pitchFamily="34" charset="0"/>
                <a:cs typeface="Arial" pitchFamily="34" charset="0"/>
              </a:rPr>
              <a:t> باشرنا فعليا في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إعداد مشروع</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إنشاء مقر لفرع</a:t>
            </a:r>
            <a:r>
              <a:rPr kumimoji="0" lang="ar-SA" sz="2800" b="0" i="0" u="none" strike="noStrike" cap="none" normalizeH="0" dirty="0" smtClean="0">
                <a:ln>
                  <a:noFill/>
                </a:ln>
                <a:solidFill>
                  <a:schemeClr val="tx1"/>
                </a:solidFill>
                <a:effectLst/>
                <a:latin typeface="Calibri" pitchFamily="34" charset="0"/>
                <a:ea typeface="Calibri" pitchFamily="34" charset="0"/>
                <a:cs typeface="Arial" pitchFamily="34" charset="0"/>
              </a:rPr>
              <a:t> ا</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لشركة بمدينة بنغازي. وتم الإنتهاء من مرحلة الدراسات والإستشارات الهندسية للمشروع وإعداد مخطط عام</a:t>
            </a:r>
            <a:r>
              <a:rPr kumimoji="0" lang="ar-SA" sz="2800" b="0" i="0" u="none" strike="noStrike" cap="none" normalizeH="0" dirty="0" smtClean="0">
                <a:ln>
                  <a:noFill/>
                </a:ln>
                <a:solidFill>
                  <a:schemeClr val="tx1"/>
                </a:solidFill>
                <a:effectLst/>
                <a:latin typeface="Calibri" pitchFamily="34" charset="0"/>
                <a:ea typeface="Calibri" pitchFamily="34" charset="0"/>
                <a:cs typeface="Arial" pitchFamily="34" charset="0"/>
              </a:rPr>
              <a:t> للأرض التي تبلغ مساحتها 3 ه</a:t>
            </a:r>
            <a:r>
              <a:rPr lang="ar-SA" sz="2800" dirty="0" smtClean="0">
                <a:latin typeface="Calibri" pitchFamily="34" charset="0"/>
                <a:ea typeface="Calibri" pitchFamily="34" charset="0"/>
                <a:cs typeface="Arial" pitchFamily="34" charset="0"/>
              </a:rPr>
              <a:t>كتارات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يحتوي على:-</a:t>
            </a:r>
          </a:p>
          <a:p>
            <a:pPr lvl="0" fontAlgn="base">
              <a:spcBef>
                <a:spcPct val="0"/>
              </a:spcBef>
              <a:spcAft>
                <a:spcPct val="0"/>
              </a:spcAft>
            </a:pPr>
            <a:r>
              <a:rPr lang="ar-SA" sz="2800" dirty="0" smtClean="0">
                <a:latin typeface="Calibri" pitchFamily="34" charset="0"/>
                <a:ea typeface="Calibri" pitchFamily="34" charset="0"/>
                <a:cs typeface="Arial" pitchFamily="34" charset="0"/>
              </a:rPr>
              <a:t>1. </a:t>
            </a:r>
            <a:r>
              <a:rPr lang="ar-SA" sz="2800" dirty="0" smtClean="0">
                <a:latin typeface="Calibri" pitchFamily="34" charset="0"/>
                <a:ea typeface="Calibri" pitchFamily="34" charset="0"/>
                <a:cs typeface="Arial" pitchFamily="34" charset="0"/>
              </a:rPr>
              <a:t>مبنى إداري وملحقاته بمساحة 236 م</a:t>
            </a:r>
            <a:r>
              <a:rPr lang="ar-SA" sz="1100" dirty="0" smtClean="0">
                <a:latin typeface="Calibri" pitchFamily="34" charset="0"/>
                <a:ea typeface="Calibri" pitchFamily="34" charset="0"/>
                <a:cs typeface="Arial" pitchFamily="34" charset="0"/>
              </a:rPr>
              <a:t>2</a:t>
            </a:r>
            <a:r>
              <a:rPr lang="ar-SA" sz="2800" dirty="0" smtClean="0">
                <a:latin typeface="Calibri" pitchFamily="34" charset="0"/>
                <a:ea typeface="Calibri" pitchFamily="34" charset="0"/>
                <a:cs typeface="Arial" pitchFamily="34" charset="0"/>
              </a:rPr>
              <a:t> .</a:t>
            </a:r>
          </a:p>
          <a:p>
            <a:pPr lvl="0" fontAlgn="base">
              <a:spcBef>
                <a:spcPct val="0"/>
              </a:spcBef>
              <a:spcAft>
                <a:spcPct val="0"/>
              </a:spcAft>
            </a:pPr>
            <a:r>
              <a:rPr lang="ar-SA" sz="2800" dirty="0" smtClean="0">
                <a:latin typeface="Calibri" pitchFamily="34" charset="0"/>
                <a:ea typeface="Calibri" pitchFamily="34" charset="0"/>
                <a:cs typeface="Arial" pitchFamily="34" charset="0"/>
              </a:rPr>
              <a:t>2. </a:t>
            </a:r>
            <a:r>
              <a:rPr lang="ar-SA" sz="2800" dirty="0" smtClean="0">
                <a:latin typeface="Calibri" pitchFamily="34" charset="0"/>
                <a:ea typeface="Calibri" pitchFamily="34" charset="0"/>
                <a:cs typeface="Arial" pitchFamily="34" charset="0"/>
              </a:rPr>
              <a:t>موقف للسيارات وطرق داخلية , اجمالي المساحة  5083 م</a:t>
            </a:r>
            <a:r>
              <a:rPr lang="ar-SA" sz="1100" dirty="0" smtClean="0">
                <a:latin typeface="Calibri" pitchFamily="34" charset="0"/>
                <a:ea typeface="Calibri" pitchFamily="34" charset="0"/>
                <a:cs typeface="Arial" pitchFamily="34" charset="0"/>
              </a:rPr>
              <a:t>2  </a:t>
            </a:r>
            <a:r>
              <a:rPr lang="ar-SA" sz="2800" dirty="0" smtClean="0">
                <a:latin typeface="Calibri" pitchFamily="34" charset="0"/>
                <a:ea typeface="Calibri" pitchFamily="34" charset="0"/>
                <a:cs typeface="Arial" pitchFamily="34" charset="0"/>
              </a:rPr>
              <a:t>.</a:t>
            </a:r>
          </a:p>
          <a:p>
            <a:pPr lvl="0" fontAlgn="base">
              <a:spcBef>
                <a:spcPct val="0"/>
              </a:spcBef>
              <a:spcAft>
                <a:spcPct val="0"/>
              </a:spcAf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3.</a:t>
            </a:r>
            <a:r>
              <a:rPr kumimoji="0" lang="ar-SA" sz="28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SA" sz="2800" b="0" i="0" u="none" strike="noStrike" cap="none" normalizeH="0" dirty="0" smtClean="0">
                <a:ln>
                  <a:noFill/>
                </a:ln>
                <a:solidFill>
                  <a:schemeClr val="tx1"/>
                </a:solidFill>
                <a:effectLst/>
                <a:latin typeface="Calibri" pitchFamily="34" charset="0"/>
                <a:ea typeface="Calibri" pitchFamily="34" charset="0"/>
                <a:cs typeface="Arial" pitchFamily="34" charset="0"/>
              </a:rPr>
              <a:t>بناء  4 مخازن (هناقر) بمساحة كلية تقدر بحوالي 6336 م</a:t>
            </a:r>
            <a:r>
              <a:rPr kumimoji="0" lang="ar-SA" sz="1100" b="0" i="0" u="none" strike="noStrike" cap="none" normalizeH="0" dirty="0" smtClean="0">
                <a:ln>
                  <a:noFill/>
                </a:ln>
                <a:solidFill>
                  <a:schemeClr val="tx1"/>
                </a:solidFill>
                <a:effectLst/>
                <a:latin typeface="Calibri" pitchFamily="34" charset="0"/>
                <a:ea typeface="Calibri" pitchFamily="34" charset="0"/>
                <a:cs typeface="Arial" pitchFamily="34" charset="0"/>
              </a:rPr>
              <a:t>2</a:t>
            </a:r>
            <a:r>
              <a:rPr kumimoji="0" lang="ar-SA" sz="2800" b="0" i="0" u="none" strike="noStrike" cap="none" normalizeH="0" dirty="0" smtClean="0">
                <a:ln>
                  <a:noFill/>
                </a:ln>
                <a:solidFill>
                  <a:schemeClr val="tx1"/>
                </a:solidFill>
                <a:effectLst/>
                <a:latin typeface="Calibri" pitchFamily="34" charset="0"/>
                <a:ea typeface="Calibri" pitchFamily="34" charset="0"/>
                <a:cs typeface="Arial" pitchFamily="34" charset="0"/>
              </a:rPr>
              <a:t>.</a:t>
            </a:r>
          </a:p>
          <a:p>
            <a:pPr lvl="0" fontAlgn="base">
              <a:spcBef>
                <a:spcPct val="0"/>
              </a:spcBef>
              <a:spcAft>
                <a:spcPct val="0"/>
              </a:spcAft>
            </a:pPr>
            <a:r>
              <a:rPr lang="ar-SA" sz="2800" baseline="0" dirty="0" smtClean="0">
                <a:latin typeface="Calibri" pitchFamily="34" charset="0"/>
                <a:ea typeface="Calibri" pitchFamily="34" charset="0"/>
                <a:cs typeface="Arial" pitchFamily="34" charset="0"/>
              </a:rPr>
              <a:t>4.</a:t>
            </a:r>
            <a:r>
              <a:rPr lang="ar-SA" sz="2800" dirty="0" smtClean="0">
                <a:latin typeface="Calibri" pitchFamily="34" charset="0"/>
                <a:ea typeface="Calibri" pitchFamily="34" charset="0"/>
                <a:cs typeface="Arial" pitchFamily="34" charset="0"/>
              </a:rPr>
              <a:t>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إنشاء مصنع لطحن مادة البنتونايت وكربونات الكالسيوم داخل هنقر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بمساحة تقدر1260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a:t>
            </a:r>
            <a:r>
              <a:rPr kumimoji="0" lang="ar-SA" sz="1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2</a:t>
            </a:r>
            <a:r>
              <a:rPr lang="ar-SA" sz="2800" dirty="0" smtClean="0">
                <a:latin typeface="Calibri" pitchFamily="34" charset="0"/>
                <a:ea typeface="Calibri" pitchFamily="34" charset="0"/>
                <a:cs typeface="Arial" pitchFamily="34" charset="0"/>
              </a:rPr>
              <a:t>, ومرفق بساحات للمواد الخام </a:t>
            </a:r>
            <a:r>
              <a:rPr lang="ar-SA" sz="2800" dirty="0" smtClean="0">
                <a:latin typeface="Calibri" pitchFamily="34" charset="0"/>
                <a:ea typeface="Calibri" pitchFamily="34" charset="0"/>
                <a:cs typeface="Arial" pitchFamily="34" charset="0"/>
              </a:rPr>
              <a:t>والأنتاج.</a:t>
            </a:r>
            <a:endParaRPr lang="en-US" sz="2800" dirty="0" smtClean="0">
              <a:latin typeface="Calibri" pitchFamily="34" charset="0"/>
              <a:ea typeface="Calibri" pitchFamily="34" charset="0"/>
              <a:cs typeface="Arial" pitchFamily="34" charset="0"/>
            </a:endParaRPr>
          </a:p>
          <a:p>
            <a:pPr lvl="0" fontAlgn="base">
              <a:spcBef>
                <a:spcPct val="0"/>
              </a:spcBef>
              <a:spcAft>
                <a:spcPct val="0"/>
              </a:spcAft>
            </a:pPr>
            <a:r>
              <a:rPr lang="ar-SA" sz="2800" dirty="0" smtClean="0">
                <a:latin typeface="Calibri" pitchFamily="34" charset="0"/>
                <a:ea typeface="Calibri" pitchFamily="34" charset="0"/>
                <a:cs typeface="Arial" pitchFamily="34" charset="0"/>
              </a:rPr>
              <a:t>5. سياج كامل بطول 790 م حول الارض.</a:t>
            </a:r>
            <a:endParaRPr lang="ar-SA" sz="2800" dirty="0" smtClean="0">
              <a:latin typeface="Calibri" pitchFamily="34" charset="0"/>
              <a:ea typeface="Calibri" pitchFamily="34" charset="0"/>
              <a:cs typeface="Arial" pitchFamily="34" charset="0"/>
            </a:endParaRPr>
          </a:p>
          <a:p>
            <a:pPr lvl="0" fontAlgn="base">
              <a:spcBef>
                <a:spcPct val="0"/>
              </a:spcBef>
              <a:spcAft>
                <a:spcPct val="0"/>
              </a:spcAft>
            </a:pPr>
            <a:r>
              <a:rPr lang="ar-SA" sz="2800" dirty="0" smtClean="0">
                <a:latin typeface="Calibri" pitchFamily="34" charset="0"/>
                <a:ea typeface="Calibri" pitchFamily="34" charset="0"/>
                <a:cs typeface="Arial" pitchFamily="34" charset="0"/>
              </a:rPr>
              <a:t>وحسب </a:t>
            </a:r>
            <a:r>
              <a:rPr lang="ar-SA" sz="2800" dirty="0" smtClean="0">
                <a:latin typeface="Calibri" pitchFamily="34" charset="0"/>
                <a:ea typeface="Calibri" pitchFamily="34" charset="0"/>
                <a:cs typeface="Arial" pitchFamily="34" charset="0"/>
              </a:rPr>
              <a:t>الصور التالية للمخططات :-</a:t>
            </a:r>
          </a:p>
          <a:p>
            <a:pPr lvl="0" fontAlgn="base">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5860"/>
          </a:xfrm>
          <a:solidFill>
            <a:schemeClr val="accent5">
              <a:lumMod val="20000"/>
              <a:lumOff val="80000"/>
            </a:schemeClr>
          </a:solidFill>
        </p:spPr>
        <p:txBody>
          <a:bodyPr anchor="ctr">
            <a:normAutofit/>
          </a:bodyPr>
          <a:lstStyle/>
          <a:p>
            <a:r>
              <a:rPr lang="en-US" sz="2800" dirty="0" smtClean="0">
                <a:solidFill>
                  <a:schemeClr val="accent6">
                    <a:lumMod val="50000"/>
                  </a:schemeClr>
                </a:solidFill>
              </a:rPr>
              <a:t>Construction of the headquarter  of the company branch, stores and a factory in Benghazi</a:t>
            </a:r>
            <a:endParaRPr lang="en-US" sz="2800" dirty="0">
              <a:solidFill>
                <a:schemeClr val="accent6">
                  <a:lumMod val="50000"/>
                </a:schemeClr>
              </a:solidFill>
            </a:endParaRPr>
          </a:p>
        </p:txBody>
      </p:sp>
      <p:sp useBgFill="1">
        <p:nvSpPr>
          <p:cNvPr id="4" name="Rectangle 3"/>
          <p:cNvSpPr/>
          <p:nvPr/>
        </p:nvSpPr>
        <p:spPr>
          <a:xfrm>
            <a:off x="0" y="1285860"/>
            <a:ext cx="9144000" cy="4708981"/>
          </a:xfrm>
          <a:prstGeom prst="rect">
            <a:avLst/>
          </a:prstGeom>
        </p:spPr>
        <p:txBody>
          <a:bodyPr wrap="square">
            <a:spAutoFit/>
          </a:bodyPr>
          <a:lstStyle/>
          <a:p>
            <a:pPr algn="l"/>
            <a:r>
              <a:rPr lang="en-US" sz="2000" dirty="0" smtClean="0"/>
              <a:t>In the context of the advancement of the company, as required by the nature of the work carried out. Have we started actually in the preparation of the project to establish the headquarters of the company branch, factory and stores in Benghazi. Was the completion of phase studies and engineering consultancy for the project and </a:t>
            </a:r>
          </a:p>
          <a:p>
            <a:pPr algn="l"/>
            <a:r>
              <a:rPr lang="en-US" sz="2000" dirty="0" smtClean="0"/>
              <a:t>prepare a general plan of the land with an area of ​​3 hectares contains: -</a:t>
            </a:r>
          </a:p>
          <a:p>
            <a:pPr algn="l"/>
            <a:endParaRPr lang="en-US" sz="2000" dirty="0" smtClean="0"/>
          </a:p>
          <a:p>
            <a:pPr algn="l"/>
            <a:r>
              <a:rPr lang="en-US" sz="2000" dirty="0" smtClean="0"/>
              <a:t>1. </a:t>
            </a:r>
            <a:r>
              <a:rPr lang="en-US" sz="2000" dirty="0" smtClean="0"/>
              <a:t>Administrative building and its annexes an area of ​​236 m 2.</a:t>
            </a:r>
          </a:p>
          <a:p>
            <a:pPr algn="l"/>
            <a:r>
              <a:rPr lang="en-US" sz="2000" dirty="0" smtClean="0"/>
              <a:t>2. </a:t>
            </a:r>
            <a:r>
              <a:rPr lang="en-US" sz="2000" dirty="0" smtClean="0"/>
              <a:t>Parking and internal roads, the total area of ​​5083 m 2.</a:t>
            </a:r>
          </a:p>
          <a:p>
            <a:pPr algn="l"/>
            <a:r>
              <a:rPr lang="en-US" sz="2000" dirty="0" smtClean="0"/>
              <a:t>3. </a:t>
            </a:r>
            <a:r>
              <a:rPr lang="en-US" sz="2000" dirty="0" smtClean="0"/>
              <a:t>Construction of 4 stores (Hanger) estimated total area of ​​6336 m 2.</a:t>
            </a:r>
          </a:p>
          <a:p>
            <a:pPr algn="l"/>
            <a:r>
              <a:rPr lang="en-US" sz="2000" dirty="0" smtClean="0"/>
              <a:t>4. </a:t>
            </a:r>
            <a:r>
              <a:rPr lang="en-US" sz="2000" dirty="0" smtClean="0"/>
              <a:t>Set up a factory for grinding material bentonite and calcium carbonate Hanger within an area of ​​1260 m2, and the facility courtyards of raw materials and production </a:t>
            </a:r>
            <a:r>
              <a:rPr lang="en-US" sz="2000" dirty="0" smtClean="0"/>
              <a:t>materials</a:t>
            </a:r>
            <a:r>
              <a:rPr lang="en-US" sz="2000" dirty="0" smtClean="0"/>
              <a:t>.</a:t>
            </a:r>
          </a:p>
          <a:p>
            <a:pPr algn="l"/>
            <a:r>
              <a:rPr lang="en-US" sz="2000" dirty="0" smtClean="0"/>
              <a:t>5. </a:t>
            </a:r>
            <a:r>
              <a:rPr lang="en-US" sz="2000" dirty="0" smtClean="0"/>
              <a:t>Wall around the Land , the entire length of 790 meters.</a:t>
            </a:r>
          </a:p>
          <a:p>
            <a:pPr algn="l"/>
            <a:endParaRPr lang="en-US" sz="2000" dirty="0" smtClean="0"/>
          </a:p>
          <a:p>
            <a:pPr algn="l"/>
            <a:r>
              <a:rPr lang="en-US" sz="2000" dirty="0" smtClean="0"/>
              <a:t>According to the images of the following schemes: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TVT\My Documents\اجتماعات مجلس الادارة\اجتماعات 2012\الثاني\البناء\Feb 28 2012 (E)\18.jpg"/>
          <p:cNvPicPr>
            <a:picLocks noChangeAspect="1" noChangeArrowheads="1"/>
          </p:cNvPicPr>
          <p:nvPr/>
        </p:nvPicPr>
        <p:blipFill>
          <a:blip r:embed="rId2" cstate="print"/>
          <a:srcRect/>
          <a:stretch>
            <a:fillRect/>
          </a:stretch>
        </p:blipFill>
        <p:spPr bwMode="auto">
          <a:xfrm>
            <a:off x="214282" y="357166"/>
            <a:ext cx="8786874" cy="621510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026" name="Picture 2" descr="C:\Documents and Settings\TVT\Desktop\مشروع بناء مقر ومخازن ومصنع بنغازي\A1.jpg"/>
          <p:cNvPicPr>
            <a:picLocks noChangeAspect="1" noChangeArrowheads="1"/>
          </p:cNvPicPr>
          <p:nvPr/>
        </p:nvPicPr>
        <p:blipFill>
          <a:blip r:embed="rId2" cstate="print"/>
          <a:srcRect/>
          <a:stretch>
            <a:fillRect/>
          </a:stretch>
        </p:blipFill>
        <p:spPr bwMode="auto">
          <a:xfrm>
            <a:off x="0" y="214290"/>
            <a:ext cx="8674484" cy="6143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5786446" y="1357298"/>
            <a:ext cx="1025281" cy="369332"/>
          </a:xfrm>
          <a:prstGeom prst="rect">
            <a:avLst/>
          </a:prstGeom>
          <a:blipFill>
            <a:blip r:embed="rId3"/>
            <a:tile tx="0" ty="0" sx="100000" sy="100000" flip="none" algn="tl"/>
          </a:blipFill>
        </p:spPr>
        <p:txBody>
          <a:bodyPr wrap="none" rtlCol="0">
            <a:spAutoFit/>
          </a:bodyPr>
          <a:lstStyle/>
          <a:p>
            <a:r>
              <a:rPr lang="en-US" dirty="0" smtClean="0"/>
              <a:t>FACTORY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561975" y="357166"/>
          <a:ext cx="8020050" cy="6215105"/>
        </p:xfrm>
        <a:graphic>
          <a:graphicData uri="http://schemas.openxmlformats.org/presentationml/2006/ole">
            <p:oleObj spid="_x0000_s2051" name="Acrobat Document" r:id="rId3" imgW="8019810" imgH="5667285" progId="AcroExch.Document.7">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TVT\My Documents\اجتماعات مجلس الادارة\اجتماعات 2012\الثاني\البناء\Feb 28 2012 (E)\14.jpg"/>
          <p:cNvPicPr>
            <a:picLocks noChangeAspect="1" noChangeArrowheads="1"/>
          </p:cNvPicPr>
          <p:nvPr/>
        </p:nvPicPr>
        <p:blipFill>
          <a:blip r:embed="rId2" cstate="print"/>
          <a:srcRect/>
          <a:stretch>
            <a:fillRect/>
          </a:stretch>
        </p:blipFill>
        <p:spPr bwMode="auto">
          <a:xfrm>
            <a:off x="214282" y="214290"/>
            <a:ext cx="8786843" cy="6215105"/>
          </a:xfrm>
          <a:prstGeom prst="rect">
            <a:avLst/>
          </a:prstGeom>
          <a:noFill/>
        </p:spPr>
      </p:pic>
      <p:sp>
        <p:nvSpPr>
          <p:cNvPr id="3" name="TextBox 2"/>
          <p:cNvSpPr txBox="1"/>
          <p:nvPr/>
        </p:nvSpPr>
        <p:spPr>
          <a:xfrm>
            <a:off x="4786314" y="4500570"/>
            <a:ext cx="1643074"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en-US" dirty="0" smtClean="0"/>
              <a:t> MUDLAB YARD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TVT\My Documents\اجتماعات مجلس الادارة\اجتماعات 2012\الثاني\البناء\Feb 28 2012 (E)\19.jpg"/>
          <p:cNvPicPr>
            <a:picLocks noChangeAspect="1" noChangeArrowheads="1"/>
          </p:cNvPicPr>
          <p:nvPr/>
        </p:nvPicPr>
        <p:blipFill>
          <a:blip r:embed="rId2" cstate="print"/>
          <a:srcRect/>
          <a:stretch>
            <a:fillRect/>
          </a:stretch>
        </p:blipFill>
        <p:spPr bwMode="auto">
          <a:xfrm>
            <a:off x="357158" y="428604"/>
            <a:ext cx="8501122" cy="6072229"/>
          </a:xfrm>
          <a:prstGeom prst="rect">
            <a:avLst/>
          </a:prstGeom>
          <a:noFill/>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328</Words>
  <Application>Microsoft Office PowerPoint</Application>
  <PresentationFormat>On-screen Show (4:3)</PresentationFormat>
  <Paragraphs>21</Paragraphs>
  <Slides>7</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0" baseType="lpstr">
      <vt:lpstr>سمة Office</vt:lpstr>
      <vt:lpstr>Office Theme</vt:lpstr>
      <vt:lpstr>Acrobat Document</vt:lpstr>
      <vt:lpstr>مشروع إنشاء مقر لفرع الشركة ومخازن ومصنع  بمدينة بنغازي</vt:lpstr>
      <vt:lpstr>Construction of the headquarter  of the company branch, stores and a factory in Benghazi</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welcome</dc:creator>
  <cp:lastModifiedBy>welcome</cp:lastModifiedBy>
  <cp:revision>20</cp:revision>
  <dcterms:modified xsi:type="dcterms:W3CDTF">2012-07-31T11:36:05Z</dcterms:modified>
</cp:coreProperties>
</file>